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8" r:id="rId2"/>
    <p:sldId id="256" r:id="rId3"/>
    <p:sldId id="263" r:id="rId4"/>
    <p:sldId id="264" r:id="rId5"/>
    <p:sldId id="266" r:id="rId6"/>
    <p:sldId id="281" r:id="rId7"/>
    <p:sldId id="268" r:id="rId8"/>
    <p:sldId id="269" r:id="rId9"/>
    <p:sldId id="270" r:id="rId10"/>
    <p:sldId id="271" r:id="rId11"/>
    <p:sldId id="280" r:id="rId12"/>
    <p:sldId id="272" r:id="rId13"/>
    <p:sldId id="278" r:id="rId14"/>
    <p:sldId id="273" r:id="rId15"/>
    <p:sldId id="279" r:id="rId16"/>
    <p:sldId id="262" r:id="rId17"/>
    <p:sldId id="282" r:id="rId18"/>
    <p:sldId id="283" r:id="rId19"/>
    <p:sldId id="284" r:id="rId20"/>
    <p:sldId id="285" r:id="rId21"/>
    <p:sldId id="286" r:id="rId22"/>
    <p:sldId id="287" r:id="rId2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CCAF0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53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1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C81C7-0F42-406A-8DC6-DED79CB39A8C}" type="datetimeFigureOut">
              <a:rPr lang="it-IT" smtClean="0"/>
              <a:pPr/>
              <a:t>26/05/2015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02428-13EC-4AF5-B2A3-E526EE986D6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C81C7-0F42-406A-8DC6-DED79CB39A8C}" type="datetimeFigureOut">
              <a:rPr lang="it-IT" smtClean="0"/>
              <a:pPr/>
              <a:t>26/05/2015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02428-13EC-4AF5-B2A3-E526EE986D6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C81C7-0F42-406A-8DC6-DED79CB39A8C}" type="datetimeFigureOut">
              <a:rPr lang="it-IT" smtClean="0"/>
              <a:pPr/>
              <a:t>26/05/2015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02428-13EC-4AF5-B2A3-E526EE986D6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C81C7-0F42-406A-8DC6-DED79CB39A8C}" type="datetimeFigureOut">
              <a:rPr lang="it-IT" smtClean="0"/>
              <a:pPr/>
              <a:t>26/05/2015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02428-13EC-4AF5-B2A3-E526EE986D6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igura a mano libera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C81C7-0F42-406A-8DC6-DED79CB39A8C}" type="datetimeFigureOut">
              <a:rPr lang="it-IT" smtClean="0"/>
              <a:pPr/>
              <a:t>26/05/2015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02428-13EC-4AF5-B2A3-E526EE986D6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C81C7-0F42-406A-8DC6-DED79CB39A8C}" type="datetimeFigureOut">
              <a:rPr lang="it-IT" smtClean="0"/>
              <a:pPr/>
              <a:t>26/05/2015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02428-13EC-4AF5-B2A3-E526EE986D6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C81C7-0F42-406A-8DC6-DED79CB39A8C}" type="datetimeFigureOut">
              <a:rPr lang="it-IT" smtClean="0"/>
              <a:pPr/>
              <a:t>26/05/2015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02428-13EC-4AF5-B2A3-E526EE986D6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C81C7-0F42-406A-8DC6-DED79CB39A8C}" type="datetimeFigureOut">
              <a:rPr lang="it-IT" smtClean="0"/>
              <a:pPr/>
              <a:t>26/05/2015</a:t>
            </a:fld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902428-13EC-4AF5-B2A3-E526EE986D6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C81C7-0F42-406A-8DC6-DED79CB39A8C}" type="datetimeFigureOut">
              <a:rPr lang="it-IT" smtClean="0"/>
              <a:pPr/>
              <a:t>26/05/2015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02428-13EC-4AF5-B2A3-E526EE986D6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C81C7-0F42-406A-8DC6-DED79CB39A8C}" type="datetimeFigureOut">
              <a:rPr lang="it-IT" smtClean="0"/>
              <a:pPr/>
              <a:t>26/05/2015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05902428-13EC-4AF5-B2A3-E526EE986D6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DD2C81C7-0F42-406A-8DC6-DED79CB39A8C}" type="datetimeFigureOut">
              <a:rPr lang="it-IT" smtClean="0"/>
              <a:pPr/>
              <a:t>26/05/2015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02428-13EC-4AF5-B2A3-E526EE986D6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igura a mano libera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igura a mano libera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D2C81C7-0F42-406A-8DC6-DED79CB39A8C}" type="datetimeFigureOut">
              <a:rPr lang="it-IT" smtClean="0"/>
              <a:pPr/>
              <a:t>26/05/2015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5902428-13EC-4AF5-B2A3-E526EE986D62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8" y="332656"/>
            <a:ext cx="8136904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200" smtClean="0">
                <a:solidFill>
                  <a:srgbClr val="FF9900"/>
                </a:solidFill>
              </a:rPr>
              <a:t>BIOTECNOLOGIE </a:t>
            </a:r>
            <a:r>
              <a:rPr lang="it-IT" sz="7200" dirty="0" smtClean="0">
                <a:solidFill>
                  <a:srgbClr val="FF9900"/>
                </a:solidFill>
              </a:rPr>
              <a:t>AGRARIE ED AMBIENTALI</a:t>
            </a:r>
            <a:r>
              <a:rPr lang="it-IT" sz="7200" dirty="0" smtClean="0"/>
              <a:t/>
            </a:r>
            <a:br>
              <a:rPr lang="it-IT" sz="7200" dirty="0" smtClean="0"/>
            </a:br>
            <a:r>
              <a:rPr lang="it-IT" sz="7200" dirty="0" smtClean="0"/>
              <a:t/>
            </a:r>
            <a:br>
              <a:rPr lang="it-IT" sz="7200" dirty="0" smtClean="0"/>
            </a:br>
            <a:r>
              <a:rPr lang="it-IT" sz="7200" dirty="0" smtClean="0"/>
              <a:t/>
            </a:r>
            <a:br>
              <a:rPr lang="it-IT" sz="7200" dirty="0" smtClean="0"/>
            </a:br>
            <a:r>
              <a:rPr lang="it-IT" sz="7200" dirty="0" smtClean="0"/>
              <a:t/>
            </a:r>
            <a:br>
              <a:rPr lang="it-IT" sz="7200" dirty="0" smtClean="0"/>
            </a:br>
            <a:endParaRPr lang="it-IT" sz="72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084168" y="4725144"/>
            <a:ext cx="32403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Antonio </a:t>
            </a:r>
            <a:r>
              <a:rPr lang="it-IT" dirty="0" err="1" smtClean="0"/>
              <a:t>Verderosa</a:t>
            </a:r>
            <a:endParaRPr lang="it-IT" dirty="0" smtClean="0"/>
          </a:p>
          <a:p>
            <a:r>
              <a:rPr lang="it-IT" dirty="0" smtClean="0"/>
              <a:t>Luigi Russo</a:t>
            </a:r>
          </a:p>
          <a:p>
            <a:r>
              <a:rPr lang="it-IT" dirty="0" smtClean="0"/>
              <a:t>Umberto </a:t>
            </a:r>
            <a:r>
              <a:rPr lang="it-IT" dirty="0" err="1" smtClean="0"/>
              <a:t>Mautone</a:t>
            </a:r>
            <a:endParaRPr lang="it-IT" dirty="0" smtClean="0"/>
          </a:p>
          <a:p>
            <a:r>
              <a:rPr lang="it-IT" dirty="0" err="1" smtClean="0"/>
              <a:t>a.s.</a:t>
            </a:r>
            <a:r>
              <a:rPr lang="it-IT" dirty="0" smtClean="0"/>
              <a:t> 2014/2015</a:t>
            </a:r>
            <a:endParaRPr lang="it-IT" dirty="0" smtClean="0"/>
          </a:p>
          <a:p>
            <a:r>
              <a:rPr lang="it-IT" dirty="0" smtClean="0"/>
              <a:t>Classe </a:t>
            </a:r>
            <a:r>
              <a:rPr lang="it-IT" dirty="0" smtClean="0"/>
              <a:t>III </a:t>
            </a:r>
            <a:r>
              <a:rPr lang="it-IT" dirty="0" smtClean="0"/>
              <a:t>B</a:t>
            </a:r>
          </a:p>
          <a:p>
            <a:r>
              <a:rPr lang="it-IT" dirty="0" smtClean="0"/>
              <a:t>Liceo Classico</a:t>
            </a:r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13665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55272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>
                <a:solidFill>
                  <a:srgbClr val="FF9900"/>
                </a:solidFill>
              </a:rPr>
              <a:t>IL VALORE NUTRIZIONALE DELLE COLTURE</a:t>
            </a:r>
            <a:endParaRPr lang="it-IT" dirty="0">
              <a:solidFill>
                <a:srgbClr val="FF9900"/>
              </a:solidFill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611560" y="1700808"/>
            <a:ext cx="7467600" cy="2548879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it-IT" sz="2400" dirty="0" smtClean="0"/>
              <a:t>Un OGM è un organismo vivente che possiede un patrimonio genetico modificato tramite tecniche di ingegneria genetica che consentono l’aggiunta, l’eliminazione o la modifica di elementi genici</a:t>
            </a:r>
            <a:endParaRPr lang="it-IT" sz="2400" dirty="0"/>
          </a:p>
        </p:txBody>
      </p:sp>
      <p:sp>
        <p:nvSpPr>
          <p:cNvPr id="6" name="Rettangolo 5"/>
          <p:cNvSpPr/>
          <p:nvPr/>
        </p:nvSpPr>
        <p:spPr>
          <a:xfrm>
            <a:off x="4355976" y="436510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000" i="1" dirty="0"/>
              <a:t>Le opinioni sugli OGM sono diverse. La causa è in parte dovuta ad una scarsa comunicazione da parte della comunità scientifica che non ha saputo informare riguardo la metodologia e le tappe di questa scoperta</a:t>
            </a:r>
          </a:p>
        </p:txBody>
      </p:sp>
      <p:pic>
        <p:nvPicPr>
          <p:cNvPr id="7" name="Immagine 6" descr="ogm-esistono-soluzioni-migliori_13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4075246"/>
            <a:ext cx="285750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675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2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3196952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it-IT" dirty="0" smtClean="0"/>
              <a:t>Gli OGM di seconda generazione hanno una qualità superiore rispetto alla prima.</a:t>
            </a:r>
          </a:p>
          <a:p>
            <a:pPr marL="36576" indent="0">
              <a:buNone/>
            </a:pPr>
            <a:endParaRPr lang="it-IT" dirty="0" smtClean="0"/>
          </a:p>
          <a:p>
            <a:pPr marL="36576" indent="0">
              <a:buNone/>
            </a:pPr>
            <a:r>
              <a:rPr lang="it-IT" dirty="0" smtClean="0"/>
              <a:t>Tuttavia l’opinione pubblica conserva una grande diffidenza nei confronti di questi prodotti</a:t>
            </a:r>
            <a:endParaRPr lang="it-IT" dirty="0"/>
          </a:p>
        </p:txBody>
      </p:sp>
      <p:pic>
        <p:nvPicPr>
          <p:cNvPr id="5" name="Immagine 4" descr="Ogm-n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91553" y="4509120"/>
            <a:ext cx="2213503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190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FF9900"/>
                </a:solidFill>
              </a:rPr>
              <a:t>L’ALLEVAMENTO ANIMALE</a:t>
            </a:r>
            <a:endParaRPr lang="it-IT" dirty="0">
              <a:solidFill>
                <a:srgbClr val="FF99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it-IT" dirty="0" smtClean="0"/>
              <a:t>L’ingegneria genetica è stata utilizzata per produrre interferone e interleuchina 2, che rafforzano l’azione del sistema immunitario</a:t>
            </a:r>
          </a:p>
        </p:txBody>
      </p:sp>
      <p:sp>
        <p:nvSpPr>
          <p:cNvPr id="4" name="Segnaposto testo 3"/>
          <p:cNvSpPr txBox="1">
            <a:spLocks/>
          </p:cNvSpPr>
          <p:nvPr/>
        </p:nvSpPr>
        <p:spPr>
          <a:xfrm>
            <a:off x="3059832" y="3663715"/>
            <a:ext cx="2742456" cy="2664296"/>
          </a:xfrm>
          <a:prstGeom prst="rect">
            <a:avLst/>
          </a:prstGeom>
        </p:spPr>
        <p:txBody>
          <a:bodyPr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None/>
            </a:pPr>
            <a:r>
              <a:rPr lang="it-IT" sz="2000" i="1" dirty="0" smtClean="0"/>
              <a:t>Interferone (a sinistra) e interleuchina (a destra), agenti terapeutici prodotti naturalmente dal bestiame</a:t>
            </a:r>
          </a:p>
        </p:txBody>
      </p:sp>
      <p:pic>
        <p:nvPicPr>
          <p:cNvPr id="5" name="Immagine 4" descr="1024px-1HIG_Interferon-Gamm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1099" y="3663715"/>
            <a:ext cx="2446729" cy="2448272"/>
          </a:xfrm>
          <a:prstGeom prst="rect">
            <a:avLst/>
          </a:prstGeom>
        </p:spPr>
      </p:pic>
      <p:pic>
        <p:nvPicPr>
          <p:cNvPr id="6" name="Immagine 5" descr="IL5_Crystal_Structure.rs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3663715"/>
            <a:ext cx="2937927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869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74940" y="836713"/>
            <a:ext cx="7467600" cy="230425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it-IT" dirty="0" smtClean="0"/>
              <a:t>Si tenta di abbassare l’incidenza della febbre nel bestiame sviluppando vaccini per la pseudorabbia, la coccidiosi e la tenia </a:t>
            </a:r>
          </a:p>
          <a:p>
            <a:endParaRPr lang="it-IT" dirty="0"/>
          </a:p>
        </p:txBody>
      </p:sp>
      <p:pic>
        <p:nvPicPr>
          <p:cNvPr id="4" name="Immagine 3" descr="ciclococcid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356992"/>
            <a:ext cx="4579733" cy="2919580"/>
          </a:xfrm>
          <a:prstGeom prst="rect">
            <a:avLst/>
          </a:prstGeom>
        </p:spPr>
      </p:pic>
      <p:sp>
        <p:nvSpPr>
          <p:cNvPr id="6" name="Segnaposto testo 2"/>
          <p:cNvSpPr txBox="1">
            <a:spLocks/>
          </p:cNvSpPr>
          <p:nvPr/>
        </p:nvSpPr>
        <p:spPr>
          <a:xfrm>
            <a:off x="5724128" y="4077072"/>
            <a:ext cx="3053866" cy="2663482"/>
          </a:xfrm>
          <a:prstGeom prst="rect">
            <a:avLst/>
          </a:prstGeom>
        </p:spPr>
        <p:txBody>
          <a:bodyPr/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None/>
            </a:pPr>
            <a:r>
              <a:rPr lang="it-IT" sz="2000" i="1" dirty="0" smtClean="0"/>
              <a:t>La coccidiosi è una malattia intestinale indotta da un protozoo che colpisce polli giovani e adulti</a:t>
            </a:r>
          </a:p>
          <a:p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xmlns="" val="427354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467600" cy="114300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9900"/>
                </a:solidFill>
              </a:rPr>
              <a:t>L’IGIENE DEI CIBI</a:t>
            </a:r>
            <a:endParaRPr lang="it-IT" dirty="0">
              <a:solidFill>
                <a:srgbClr val="FF99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76" indent="0">
              <a:buNone/>
            </a:pPr>
            <a:r>
              <a:rPr lang="it-IT" dirty="0" smtClean="0"/>
              <a:t>Si tenta di diminuire le quantità di tossine naturali presenti nelle piante e di allergeni nei cibi</a:t>
            </a:r>
          </a:p>
          <a:p>
            <a:endParaRPr lang="it-IT" dirty="0"/>
          </a:p>
          <a:p>
            <a:pPr>
              <a:buFont typeface="Wingdings" panose="05000000000000000000" pitchFamily="2" charset="2"/>
              <a:buChar char="Ø"/>
            </a:pPr>
            <a:r>
              <a:rPr lang="it-IT" dirty="0" smtClean="0"/>
              <a:t>Utilizzo di biosensori e sonde di DNA per identificare batteri nocivi come la </a:t>
            </a:r>
            <a:r>
              <a:rPr lang="it-IT" i="1" dirty="0" smtClean="0"/>
              <a:t>Salmonella</a:t>
            </a:r>
          </a:p>
          <a:p>
            <a:endParaRPr lang="it-IT" dirty="0"/>
          </a:p>
          <a:p>
            <a:pPr>
              <a:buFont typeface="Wingdings" panose="05000000000000000000" pitchFamily="2" charset="2"/>
              <a:buChar char="Ø"/>
            </a:pPr>
            <a:r>
              <a:rPr lang="it-IT" dirty="0" smtClean="0"/>
              <a:t>Migliore identificazione di tossine prodotte dai funghi che contaminano le coltivazioni; si potranno </a:t>
            </a:r>
            <a:r>
              <a:rPr lang="it-IT" dirty="0" smtClean="0"/>
              <a:t>prevenire,così, </a:t>
            </a:r>
            <a:r>
              <a:rPr lang="it-IT" dirty="0" smtClean="0"/>
              <a:t>frodi alimentari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92797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0908" y="548680"/>
            <a:ext cx="3300034" cy="276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 descr="a_flavus_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3861048"/>
            <a:ext cx="3690698" cy="2592288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4896544" y="4287569"/>
            <a:ext cx="36358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i="1" dirty="0"/>
              <a:t>L’ </a:t>
            </a:r>
            <a:r>
              <a:rPr lang="it-IT" i="1" dirty="0" err="1"/>
              <a:t>Aspergillus</a:t>
            </a:r>
            <a:r>
              <a:rPr lang="it-IT" i="1" dirty="0"/>
              <a:t> </a:t>
            </a:r>
            <a:r>
              <a:rPr lang="it-IT" i="1" dirty="0" err="1"/>
              <a:t>flavus</a:t>
            </a:r>
            <a:r>
              <a:rPr lang="it-IT" i="1" dirty="0"/>
              <a:t> è un fungo </a:t>
            </a:r>
          </a:p>
          <a:p>
            <a:r>
              <a:rPr lang="it-IT" i="1" dirty="0"/>
              <a:t>responsabile della produzione</a:t>
            </a:r>
          </a:p>
          <a:p>
            <a:r>
              <a:rPr lang="it-IT" i="1" dirty="0"/>
              <a:t>di aflatossine, sostante</a:t>
            </a:r>
          </a:p>
          <a:p>
            <a:r>
              <a:rPr lang="it-IT" i="1" dirty="0"/>
              <a:t>cancerogene che si depositano</a:t>
            </a:r>
          </a:p>
          <a:p>
            <a:r>
              <a:rPr lang="it-IT" i="1" dirty="0"/>
              <a:t>sui cereali e la frutta secca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5220072" y="1124744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Salmonella </a:t>
            </a:r>
            <a:r>
              <a:rPr lang="it-IT" dirty="0" err="1" smtClean="0"/>
              <a:t>Typhimurium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59427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smtClean="0">
                <a:solidFill>
                  <a:srgbClr val="CCAF0A"/>
                </a:solidFill>
              </a:rPr>
              <a:t>LE BIOTECNOLOGIE AMBIENTALI</a:t>
            </a:r>
            <a:endParaRPr lang="it-IT" dirty="0">
              <a:solidFill>
                <a:srgbClr val="CCAF0A"/>
              </a:solidFill>
            </a:endParaRPr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467544" y="2060848"/>
            <a:ext cx="4762872" cy="240486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it-IT" sz="3200" dirty="0" smtClean="0"/>
              <a:t>Il biorimedio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3200" dirty="0" smtClean="0"/>
              <a:t>Materiali ed energia</a:t>
            </a:r>
          </a:p>
        </p:txBody>
      </p:sp>
      <p:pic>
        <p:nvPicPr>
          <p:cNvPr id="9" name="Immagine 8" descr="640px-Yellowstone_Castle_Geysir_Ed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1412776"/>
            <a:ext cx="3168352" cy="5445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 smtClean="0">
                <a:solidFill>
                  <a:srgbClr val="FF9900"/>
                </a:solidFill>
              </a:rPr>
              <a:t>INTRODUZIONE</a:t>
            </a:r>
            <a:endParaRPr lang="it-IT" dirty="0">
              <a:solidFill>
                <a:srgbClr val="FF99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>
              <a:buNone/>
            </a:pPr>
            <a:r>
              <a:rPr lang="it-IT" dirty="0" smtClean="0"/>
              <a:t>Ogni attività umana ha un forte impatto ambientale e nonostante gli sforzi di molte nazioni attente nella salvaguardia del pianeta si continua a impoverire la Terra delle sue risorse non rinnovabili</a:t>
            </a:r>
            <a:endParaRPr lang="it-I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027088"/>
            <a:ext cx="4408562" cy="2527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8811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052737"/>
            <a:ext cx="7467600" cy="2664296"/>
          </a:xfrm>
        </p:spPr>
        <p:txBody>
          <a:bodyPr/>
          <a:lstStyle/>
          <a:p>
            <a:pPr marL="36576" indent="0">
              <a:buNone/>
            </a:pPr>
            <a:r>
              <a:rPr lang="it-IT" dirty="0" smtClean="0">
                <a:solidFill>
                  <a:srgbClr val="00B0F0"/>
                </a:solidFill>
              </a:rPr>
              <a:t>Fine</a:t>
            </a:r>
          </a:p>
          <a:p>
            <a:pPr marL="36576" indent="0">
              <a:buNone/>
            </a:pPr>
            <a:r>
              <a:rPr lang="it-IT" dirty="0" smtClean="0"/>
              <a:t>Proteggere le risorse naturali attraverso un uso efficiente dei materiali e dell’energia minimizzando il degrado ambientale </a:t>
            </a:r>
            <a:endParaRPr lang="it-I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0609" y="3717032"/>
            <a:ext cx="4371975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7060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>
                <a:solidFill>
                  <a:srgbClr val="FF9900"/>
                </a:solidFill>
              </a:rPr>
              <a:t>LA DEPURAZIONE DAGLI INQUINAMENTI: IL BIORIMEDIO</a:t>
            </a:r>
            <a:endParaRPr lang="it-IT" dirty="0">
              <a:solidFill>
                <a:srgbClr val="FF99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844824"/>
            <a:ext cx="8064896" cy="2620887"/>
          </a:xfrm>
        </p:spPr>
        <p:txBody>
          <a:bodyPr>
            <a:normAutofit fontScale="92500"/>
          </a:bodyPr>
          <a:lstStyle/>
          <a:p>
            <a:pPr marL="36576" indent="0">
              <a:buNone/>
            </a:pPr>
            <a:r>
              <a:rPr lang="it-IT" dirty="0"/>
              <a:t>I</a:t>
            </a:r>
            <a:r>
              <a:rPr lang="it-IT" dirty="0" smtClean="0"/>
              <a:t>l </a:t>
            </a:r>
            <a:r>
              <a:rPr lang="it-IT" dirty="0" smtClean="0">
                <a:solidFill>
                  <a:srgbClr val="FF0000"/>
                </a:solidFill>
              </a:rPr>
              <a:t>biorimedio</a:t>
            </a:r>
            <a:r>
              <a:rPr lang="it-IT" dirty="0" smtClean="0"/>
              <a:t> è l’utilizzo di batteri per decontaminare l’ambiente dai prodotti inquinanti</a:t>
            </a:r>
          </a:p>
          <a:p>
            <a:pPr marL="36576" indent="0">
              <a:buNone/>
            </a:pPr>
            <a:endParaRPr lang="it-IT" dirty="0" smtClean="0"/>
          </a:p>
          <a:p>
            <a:pPr marL="36576" indent="0">
              <a:buNone/>
            </a:pPr>
            <a:r>
              <a:rPr lang="it-IT" dirty="0" smtClean="0"/>
              <a:t>La biodegradazione consiste nel degradare sostanze tossiche e di scarto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45995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chemeClr val="accent2"/>
                </a:solidFill>
              </a:rPr>
              <a:t>BIOTECNOLOGIE AGRARIE</a:t>
            </a:r>
            <a:endParaRPr lang="it-IT" dirty="0">
              <a:solidFill>
                <a:schemeClr val="accent2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it-IT" sz="3200" dirty="0" smtClean="0"/>
              <a:t>L’ingegneria genetica nelle piante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3200" dirty="0" smtClean="0"/>
              <a:t>L’uso delle relazioni cooperative naturali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3200" dirty="0" smtClean="0"/>
              <a:t>L’allevamento animale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3200" dirty="0" smtClean="0"/>
              <a:t>L’igiene dei cibi   </a:t>
            </a:r>
            <a:endParaRPr lang="it-IT" sz="3200" dirty="0"/>
          </a:p>
        </p:txBody>
      </p:sp>
      <p:pic>
        <p:nvPicPr>
          <p:cNvPr id="5" name="Immagine 4" descr="OGM_agricoltur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4077072"/>
            <a:ext cx="4484151" cy="25180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836713"/>
            <a:ext cx="7467600" cy="2736304"/>
          </a:xfrm>
        </p:spPr>
        <p:txBody>
          <a:bodyPr/>
          <a:lstStyle/>
          <a:p>
            <a:pPr marL="36576" indent="0">
              <a:buNone/>
            </a:pPr>
            <a:r>
              <a:rPr lang="it-IT" dirty="0" smtClean="0">
                <a:solidFill>
                  <a:srgbClr val="00B0F0"/>
                </a:solidFill>
              </a:rPr>
              <a:t>Metodo</a:t>
            </a:r>
          </a:p>
          <a:p>
            <a:pPr marL="36576" indent="0">
              <a:buNone/>
            </a:pPr>
            <a:r>
              <a:rPr lang="it-IT" dirty="0" smtClean="0"/>
              <a:t>Utilizzo di batteri estremofili che si adattano ad ambienti ostili capaci di depurare </a:t>
            </a:r>
            <a:r>
              <a:rPr lang="it-IT" dirty="0" smtClean="0"/>
              <a:t>l’ acqua </a:t>
            </a:r>
            <a:r>
              <a:rPr lang="it-IT" dirty="0" smtClean="0"/>
              <a:t>demolendo i rifiuti organici prima che questa venga riciclata</a:t>
            </a:r>
            <a:endParaRPr lang="it-I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73016"/>
            <a:ext cx="3297187" cy="2837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4860032" y="4293096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La </a:t>
            </a:r>
            <a:r>
              <a:rPr lang="it-IT" dirty="0" err="1" smtClean="0"/>
              <a:t>Taq</a:t>
            </a:r>
            <a:r>
              <a:rPr lang="it-IT" dirty="0" smtClean="0"/>
              <a:t> polimerasi è stata ricavata dal batterio </a:t>
            </a:r>
            <a:r>
              <a:rPr lang="it-IT" dirty="0" err="1" smtClean="0"/>
              <a:t>Thermus</a:t>
            </a:r>
            <a:r>
              <a:rPr lang="it-IT" dirty="0" smtClean="0"/>
              <a:t> </a:t>
            </a:r>
            <a:r>
              <a:rPr lang="it-IT" dirty="0" err="1" smtClean="0"/>
              <a:t>aquaticus</a:t>
            </a:r>
            <a:r>
              <a:rPr lang="it-IT" dirty="0" smtClean="0"/>
              <a:t> ed è stata utilizzata per la PCR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41105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FF9900"/>
                </a:solidFill>
              </a:rPr>
              <a:t>MATERIALI ED ENERGIA</a:t>
            </a:r>
            <a:endParaRPr lang="it-IT" dirty="0">
              <a:solidFill>
                <a:srgbClr val="FF99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484784"/>
            <a:ext cx="7467600" cy="2232248"/>
          </a:xfrm>
        </p:spPr>
        <p:txBody>
          <a:bodyPr>
            <a:normAutofit fontScale="92500" lnSpcReduction="10000"/>
          </a:bodyPr>
          <a:lstStyle/>
          <a:p>
            <a:pPr marL="36576" indent="0">
              <a:buNone/>
            </a:pPr>
            <a:r>
              <a:rPr lang="it-IT" dirty="0" smtClean="0"/>
              <a:t>A partire dagli anni Duemila è possibile utilizzare biomassa per creare biocombustibili</a:t>
            </a:r>
          </a:p>
          <a:p>
            <a:pPr marL="36576" indent="0">
              <a:buNone/>
            </a:pPr>
            <a:endParaRPr lang="it-IT" dirty="0" smtClean="0"/>
          </a:p>
          <a:p>
            <a:pPr marL="36576" indent="0">
              <a:buNone/>
            </a:pPr>
            <a:r>
              <a:rPr lang="it-IT" dirty="0" smtClean="0"/>
              <a:t>Il </a:t>
            </a:r>
            <a:r>
              <a:rPr lang="it-IT" dirty="0" err="1" smtClean="0"/>
              <a:t>bioetanolo</a:t>
            </a:r>
            <a:r>
              <a:rPr lang="it-IT" dirty="0" smtClean="0"/>
              <a:t>, il biodiesel, il biogas e il bioidrogeno sono esempi di biocarburanti</a:t>
            </a:r>
            <a:endParaRPr lang="it-IT" dirty="0"/>
          </a:p>
        </p:txBody>
      </p:sp>
      <p:pic>
        <p:nvPicPr>
          <p:cNvPr id="5" name="Immagine 4" descr="Biodies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3863058"/>
            <a:ext cx="1944216" cy="280878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139952" y="4725144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Un campione di biodiesel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03502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eunews.it/wp-content/uploads/2015/04/biocarburant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084" y="3426213"/>
            <a:ext cx="4753372" cy="295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23528" y="548680"/>
            <a:ext cx="83529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L’utilizzo dei biocombustibili incontra grandi problemi di mercato, essendo questi delle valide alternative al petrolio e al gas naturale.</a:t>
            </a:r>
          </a:p>
          <a:p>
            <a:endParaRPr lang="it-IT" sz="2400" dirty="0"/>
          </a:p>
          <a:p>
            <a:r>
              <a:rPr lang="it-IT" sz="2400" dirty="0" smtClean="0"/>
              <a:t>I biocombustibili devono affrontare problemi ecologici, legati alla gestione del processo, e problemi politico-economici. Uno di questi è l’utilizzo di monocolture nei Paesi in via di sviluppo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xmlns="" val="89026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FF9900"/>
                </a:solidFill>
              </a:rPr>
              <a:t>INTRODUZIONE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>
              <a:buNone/>
            </a:pPr>
            <a:r>
              <a:rPr lang="it-IT" dirty="0" smtClean="0"/>
              <a:t>Fin dagli albori della storia umana le pratiche agrarie e l’allevamento costituiscono i campi in cui le biotecnologie hanno trovato impiego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933056"/>
            <a:ext cx="3600400" cy="2671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8923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836712"/>
            <a:ext cx="8136904" cy="4525963"/>
          </a:xfrm>
        </p:spPr>
        <p:txBody>
          <a:bodyPr/>
          <a:lstStyle/>
          <a:p>
            <a:pPr marL="36576" indent="0">
              <a:buNone/>
            </a:pPr>
            <a:r>
              <a:rPr lang="it-IT" dirty="0" smtClean="0">
                <a:solidFill>
                  <a:srgbClr val="00B0F0"/>
                </a:solidFill>
              </a:rPr>
              <a:t>Metodo</a:t>
            </a:r>
            <a:r>
              <a:rPr lang="it-IT" dirty="0" smtClean="0"/>
              <a:t> </a:t>
            </a:r>
          </a:p>
          <a:p>
            <a:pPr marL="36576" indent="0">
              <a:buNone/>
            </a:pPr>
            <a:r>
              <a:rPr lang="it-IT" dirty="0" smtClean="0"/>
              <a:t>Si utilizzano tecniche che ricorrono all’uso di cellule viventi come macchinari biochimici per sintetizzare o modificare molecole, ricavando energia o nuovi materiali. Tali cellule agiscono da </a:t>
            </a:r>
            <a:r>
              <a:rPr lang="it-IT" dirty="0" smtClean="0">
                <a:solidFill>
                  <a:srgbClr val="FF0000"/>
                </a:solidFill>
              </a:rPr>
              <a:t>biocatalizzatori.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05064"/>
            <a:ext cx="4208495" cy="24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3302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FF9900"/>
                </a:solidFill>
              </a:rPr>
              <a:t>L’INGEGNERIA GENETICA NELLE PIANTE</a:t>
            </a:r>
            <a:endParaRPr lang="it-IT" dirty="0">
              <a:solidFill>
                <a:srgbClr val="FF99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637112"/>
          </a:xfrm>
        </p:spPr>
        <p:txBody>
          <a:bodyPr>
            <a:normAutofit fontScale="85000" lnSpcReduction="10000"/>
          </a:bodyPr>
          <a:lstStyle/>
          <a:p>
            <a:pPr marL="36576" indent="0">
              <a:buNone/>
            </a:pPr>
            <a:r>
              <a:rPr lang="it-IT" dirty="0" smtClean="0">
                <a:solidFill>
                  <a:srgbClr val="00B0F0"/>
                </a:solidFill>
              </a:rPr>
              <a:t>Metodo</a:t>
            </a:r>
            <a:r>
              <a:rPr lang="it-IT" dirty="0" smtClean="0"/>
              <a:t> </a:t>
            </a:r>
          </a:p>
          <a:p>
            <a:pPr marL="36576" indent="0">
              <a:buNone/>
            </a:pPr>
            <a:r>
              <a:rPr lang="it-IT" dirty="0" smtClean="0"/>
              <a:t>Agire in modo mirato e consapevole, consentendo il trasferimento di un gene in una pianta per modificarne alcune </a:t>
            </a:r>
            <a:r>
              <a:rPr lang="it-IT" dirty="0" smtClean="0"/>
              <a:t>caratteristiche</a:t>
            </a:r>
            <a:endParaRPr lang="it-IT" dirty="0" smtClean="0"/>
          </a:p>
          <a:p>
            <a:pPr marL="36576" indent="0">
              <a:buNone/>
            </a:pPr>
            <a:endParaRPr lang="it-IT" dirty="0" smtClean="0"/>
          </a:p>
          <a:p>
            <a:pPr marL="36576" indent="0">
              <a:buNone/>
            </a:pPr>
            <a:r>
              <a:rPr lang="it-IT" dirty="0" smtClean="0">
                <a:solidFill>
                  <a:srgbClr val="00B0F0"/>
                </a:solidFill>
              </a:rPr>
              <a:t>Fine</a:t>
            </a:r>
            <a:r>
              <a:rPr lang="it-IT" dirty="0" smtClean="0"/>
              <a:t> </a:t>
            </a:r>
          </a:p>
          <a:p>
            <a:pPr marL="36576" indent="0">
              <a:buNone/>
            </a:pPr>
            <a:r>
              <a:rPr lang="it-IT" dirty="0" smtClean="0"/>
              <a:t>Miglioramento del potere nutritivo; </a:t>
            </a:r>
          </a:p>
          <a:p>
            <a:pPr marL="36576" indent="0">
              <a:buNone/>
            </a:pPr>
            <a:r>
              <a:rPr lang="it-IT" dirty="0"/>
              <a:t>R</a:t>
            </a:r>
            <a:r>
              <a:rPr lang="it-IT" dirty="0" smtClean="0"/>
              <a:t>esistenza alla malattie </a:t>
            </a:r>
            <a:r>
              <a:rPr lang="it-IT" dirty="0" err="1" smtClean="0"/>
              <a:t>funginee</a:t>
            </a:r>
            <a:r>
              <a:rPr lang="it-IT" dirty="0" smtClean="0"/>
              <a:t>, batteriche e virali; </a:t>
            </a:r>
          </a:p>
          <a:p>
            <a:pPr marL="36576" indent="0">
              <a:buNone/>
            </a:pPr>
            <a:r>
              <a:rPr lang="it-IT" dirty="0"/>
              <a:t>M</a:t>
            </a:r>
            <a:r>
              <a:rPr lang="it-IT" dirty="0" smtClean="0"/>
              <a:t>iglioramento del gusto; </a:t>
            </a:r>
          </a:p>
          <a:p>
            <a:pPr marL="36576" indent="0">
              <a:buNone/>
            </a:pPr>
            <a:r>
              <a:rPr lang="it-IT" dirty="0"/>
              <a:t>C</a:t>
            </a:r>
            <a:r>
              <a:rPr lang="it-IT" dirty="0" smtClean="0"/>
              <a:t>apacità di adattarsi a luoghi diversi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05171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1268760"/>
            <a:ext cx="7467600" cy="2764904"/>
          </a:xfrm>
        </p:spPr>
        <p:txBody>
          <a:bodyPr/>
          <a:lstStyle/>
          <a:p>
            <a:pPr marL="36576" indent="0">
              <a:buNone/>
            </a:pPr>
            <a:r>
              <a:rPr lang="it-IT" dirty="0" smtClean="0"/>
              <a:t>Le colture di tessuto vegetale permettono la rigenerazione di un’intera pianta a partire da un frammento di tessuto </a:t>
            </a:r>
            <a:r>
              <a:rPr lang="it-IT" dirty="0" smtClean="0"/>
              <a:t>o </a:t>
            </a:r>
            <a:r>
              <a:rPr lang="it-IT" dirty="0" smtClean="0"/>
              <a:t>da singole cellule</a:t>
            </a:r>
          </a:p>
          <a:p>
            <a:pPr marL="36576" indent="0">
              <a:buNone/>
            </a:pPr>
            <a:endParaRPr lang="it-IT" dirty="0"/>
          </a:p>
        </p:txBody>
      </p:sp>
      <p:pic>
        <p:nvPicPr>
          <p:cNvPr id="4" name="Segnaposto contenuto 3" descr="aaaa.jpg"/>
          <p:cNvPicPr>
            <a:picLocks noChangeAspect="1"/>
          </p:cNvPicPr>
          <p:nvPr/>
        </p:nvPicPr>
        <p:blipFill>
          <a:blip r:embed="rId2" cstate="print"/>
          <a:srcRect l="14607" r="14607"/>
          <a:stretch>
            <a:fillRect/>
          </a:stretch>
        </p:blipFill>
        <p:spPr>
          <a:xfrm>
            <a:off x="5580112" y="3356992"/>
            <a:ext cx="3250704" cy="3250704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899592" y="461355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/>
              <a:t>Uno dei vettori più usati per trasformare le cellule vegetali, il batterio noto come </a:t>
            </a:r>
            <a:r>
              <a:rPr lang="it-IT" i="1" dirty="0" err="1"/>
              <a:t>Agrobacterium</a:t>
            </a:r>
            <a:r>
              <a:rPr lang="it-IT" i="1" dirty="0"/>
              <a:t> </a:t>
            </a:r>
            <a:r>
              <a:rPr lang="it-IT" i="1" dirty="0" err="1"/>
              <a:t>tumefaciens</a:t>
            </a:r>
            <a:r>
              <a:rPr lang="it-IT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75978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41682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>
                <a:solidFill>
                  <a:srgbClr val="FF9900"/>
                </a:solidFill>
              </a:rPr>
              <a:t>L’USO DELLE REAZIONI COOPERATIVE NATURALI</a:t>
            </a:r>
            <a:endParaRPr lang="it-IT" dirty="0">
              <a:solidFill>
                <a:srgbClr val="FF99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988840"/>
            <a:ext cx="8686800" cy="3888432"/>
          </a:xfrm>
        </p:spPr>
        <p:txBody>
          <a:bodyPr>
            <a:normAutofit lnSpcReduction="10000"/>
          </a:bodyPr>
          <a:lstStyle/>
          <a:p>
            <a:pPr marL="36576" indent="0">
              <a:buNone/>
            </a:pPr>
            <a:r>
              <a:rPr lang="it-IT" dirty="0" smtClean="0"/>
              <a:t>Per controllare gli attacchi degli insetti nocivi, si potrebbero usare le interazioni positive, come il </a:t>
            </a:r>
            <a:r>
              <a:rPr lang="it-IT" dirty="0" smtClean="0">
                <a:solidFill>
                  <a:srgbClr val="FF0000"/>
                </a:solidFill>
              </a:rPr>
              <a:t>mutualismo</a:t>
            </a:r>
            <a:r>
              <a:rPr lang="it-IT" dirty="0" smtClean="0"/>
              <a:t>, un tipo di simbiosi in cui entrambe le specie che vi partecipano sono avvantaggiate.</a:t>
            </a:r>
          </a:p>
          <a:p>
            <a:pPr marL="36576" indent="0">
              <a:buNone/>
            </a:pPr>
            <a:endParaRPr lang="it-IT" dirty="0" smtClean="0"/>
          </a:p>
          <a:p>
            <a:pPr marL="36576" indent="0">
              <a:buNone/>
            </a:pPr>
            <a:endParaRPr lang="it-IT" dirty="0" smtClean="0"/>
          </a:p>
          <a:p>
            <a:pPr marL="36576" indent="0">
              <a:buNone/>
            </a:pPr>
            <a:r>
              <a:rPr lang="it-IT" dirty="0" smtClean="0"/>
              <a:t>Esempi di mutualismo sono batteri azoto-fissatori e la micorriza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94610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196753"/>
            <a:ext cx="7467600" cy="230425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it-IT" dirty="0" smtClean="0"/>
              <a:t>Batteri azoto-fissatori appartenenti al </a:t>
            </a:r>
            <a:r>
              <a:rPr lang="it-IT" i="1" dirty="0" err="1" smtClean="0"/>
              <a:t>Rhizobium</a:t>
            </a:r>
            <a:r>
              <a:rPr lang="it-IT" dirty="0"/>
              <a:t> </a:t>
            </a:r>
            <a:r>
              <a:rPr lang="it-IT" dirty="0" smtClean="0"/>
              <a:t>vivono all’interno delle radici delle piante in ambiente anossico. Le piante ricevono azoto per la crescita</a:t>
            </a:r>
            <a:endParaRPr lang="it-IT" dirty="0"/>
          </a:p>
        </p:txBody>
      </p:sp>
      <p:pic>
        <p:nvPicPr>
          <p:cNvPr id="4" name="Immagine 3" descr="Soybean-root-nodul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3501008"/>
            <a:ext cx="4139952" cy="288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187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908720"/>
            <a:ext cx="7467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it-IT" dirty="0" smtClean="0"/>
              <a:t>La Micorriza è la reazione mutualistica tra funghi e piante</a:t>
            </a:r>
          </a:p>
          <a:p>
            <a:pPr marL="36576" indent="0">
              <a:buNone/>
            </a:pPr>
            <a:r>
              <a:rPr lang="it-IT" dirty="0" smtClean="0"/>
              <a:t>I funghi estraggono nutrienti dal terreno e li rendono disponibili per le piante, che a loro volta favoriscono la crescita dei funghi</a:t>
            </a:r>
            <a:endParaRPr lang="it-IT" dirty="0"/>
          </a:p>
        </p:txBody>
      </p:sp>
      <p:pic>
        <p:nvPicPr>
          <p:cNvPr id="4" name="Immagine 3" descr="Amanita_muscaria_fruit_bodi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3861048"/>
            <a:ext cx="3744176" cy="2376264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5148064" y="4509120"/>
            <a:ext cx="3672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i="1" dirty="0"/>
              <a:t>Amanita </a:t>
            </a:r>
            <a:r>
              <a:rPr lang="it-IT" i="1" dirty="0" err="1"/>
              <a:t>muscaria</a:t>
            </a:r>
            <a:r>
              <a:rPr lang="it-IT" i="1" dirty="0"/>
              <a:t>, una delle numerose specie fungine micorriziche.</a:t>
            </a:r>
          </a:p>
        </p:txBody>
      </p:sp>
    </p:spTree>
    <p:extLst>
      <p:ext uri="{BB962C8B-B14F-4D97-AF65-F5344CB8AC3E}">
        <p14:creationId xmlns:p14="http://schemas.microsoft.com/office/powerpoint/2010/main" xmlns="" val="82203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nologia">
  <a:themeElements>
    <a:clrScheme name="Tecnologia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nologia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nologi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275</TotalTime>
  <Words>748</Words>
  <Application>Microsoft Office PowerPoint</Application>
  <PresentationFormat>Presentazione su schermo (4:3)</PresentationFormat>
  <Paragraphs>81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3" baseType="lpstr">
      <vt:lpstr>Tecnologia</vt:lpstr>
      <vt:lpstr>Diapositiva 1</vt:lpstr>
      <vt:lpstr>BIOTECNOLOGIE AGRARIE</vt:lpstr>
      <vt:lpstr>INTRODUZIONE</vt:lpstr>
      <vt:lpstr>Diapositiva 4</vt:lpstr>
      <vt:lpstr>L’INGEGNERIA GENETICA NELLE PIANTE</vt:lpstr>
      <vt:lpstr>Diapositiva 6</vt:lpstr>
      <vt:lpstr>L’USO DELLE REAZIONI COOPERATIVE NATURALI</vt:lpstr>
      <vt:lpstr>Diapositiva 8</vt:lpstr>
      <vt:lpstr>Diapositiva 9</vt:lpstr>
      <vt:lpstr>IL VALORE NUTRIZIONALE DELLE COLTURE</vt:lpstr>
      <vt:lpstr>Diapositiva 11</vt:lpstr>
      <vt:lpstr>L’ALLEVAMENTO ANIMALE</vt:lpstr>
      <vt:lpstr>Diapositiva 13</vt:lpstr>
      <vt:lpstr>L’IGIENE DEI CIBI</vt:lpstr>
      <vt:lpstr>Diapositiva 15</vt:lpstr>
      <vt:lpstr>LE BIOTECNOLOGIE AMBIENTALI</vt:lpstr>
      <vt:lpstr>INTRODUZIONE</vt:lpstr>
      <vt:lpstr>Diapositiva 18</vt:lpstr>
      <vt:lpstr>LA DEPURAZIONE DAGLI INQUINAMENTI: IL BIORIMEDIO</vt:lpstr>
      <vt:lpstr>Diapositiva 20</vt:lpstr>
      <vt:lpstr>MATERIALI ED ENERGIA</vt:lpstr>
      <vt:lpstr>Diapositiva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BIOTECNOLOGIE AGRARIE</dc:title>
  <dc:creator>Frank</dc:creator>
  <cp:lastModifiedBy>iron</cp:lastModifiedBy>
  <cp:revision>34</cp:revision>
  <dcterms:created xsi:type="dcterms:W3CDTF">2015-05-20T13:59:15Z</dcterms:created>
  <dcterms:modified xsi:type="dcterms:W3CDTF">2015-05-26T14:13:36Z</dcterms:modified>
</cp:coreProperties>
</file>